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439" r:id="rId4"/>
    <p:sldId id="262" r:id="rId5"/>
    <p:sldId id="260" r:id="rId6"/>
    <p:sldId id="484" r:id="rId7"/>
    <p:sldId id="446" r:id="rId8"/>
    <p:sldId id="445" r:id="rId9"/>
    <p:sldId id="483" r:id="rId10"/>
    <p:sldId id="449" r:id="rId11"/>
    <p:sldId id="1079" r:id="rId12"/>
    <p:sldId id="1125" r:id="rId13"/>
    <p:sldId id="1126" r:id="rId14"/>
    <p:sldId id="1127" r:id="rId15"/>
    <p:sldId id="1129" r:id="rId16"/>
    <p:sldId id="1130" r:id="rId17"/>
    <p:sldId id="1131" r:id="rId18"/>
    <p:sldId id="1132" r:id="rId19"/>
    <p:sldId id="1133" r:id="rId20"/>
    <p:sldId id="1134" r:id="rId21"/>
    <p:sldId id="1135" r:id="rId22"/>
    <p:sldId id="665" r:id="rId23"/>
    <p:sldId id="4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36B7B4"/>
    <a:srgbClr val="122B39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405DF-C456-7949-AF83-D0C644DC1338}" v="9" dt="2024-10-30T09:47:4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 autoAdjust="0"/>
    <p:restoredTop sz="93318" autoAdjust="0"/>
  </p:normalViewPr>
  <p:slideViewPr>
    <p:cSldViewPr snapToGrid="0">
      <p:cViewPr varScale="1">
        <p:scale>
          <a:sx n="67" d="100"/>
          <a:sy n="67" d="100"/>
        </p:scale>
        <p:origin x="2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29A4-8498-7050-83C7-B74A04E7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469CB-0789-35E8-778B-C09B8E102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3ACAD-0457-C790-DA68-3221B6888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0B88-9BC6-93C7-0B63-9DC0F6FF6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7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0C64-E29B-0D72-A53B-ADB9CA59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614D7-B0B2-5CF8-05C6-DD7B835C7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1ECC2-A7AD-1ED4-3052-2D5148EA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this page, the HTML (2700 lines long!) defines the page we see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BEA8F-CC3F-5F6A-E242-A47F0EBC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498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this page, the HTML (2700 lines long!) defines the page we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44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2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81F-627C-CA37-F31D-0F3BC19E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21EE6-5101-8564-6C98-ED031D2C9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27E0C-A0F0-8752-E5F2-10CE77FB8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DC8FD-F5EE-1E52-47F3-FCDA5C5D3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1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884-CB47-36C8-F45E-DE9F4595B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684B7-7BFF-9D96-FC65-FB92E5C3F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5A97E-A4F0-25EC-AEA2-D06BFA3F2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 vs. LinkedIn, 2019, US Court of Appeals for the Ninth Circuit, 17-16783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 vs.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hiQ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labs, 2021, US Supreme Court, 19-1116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AE377-7B95-9BDD-804C-64519EA0B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49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DAD72-966A-F95B-4B58-289F24CB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87817-D59A-009C-A9A7-9CB62583C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876EF-8E8A-5D96-BF95-B2E6D98F6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2A80C-C647-C00D-B37C-C408D0259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74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5D78-ABD1-9895-78F3-61196558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05BD1-EF9F-205B-F695-742291882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44D6D-244D-B69E-E151-74891B51C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7FD7B-432B-61E7-9FCD-25D81C454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1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3EAA2-FF53-DBBF-A3C6-29420A9F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AAAF0-6268-83B9-52EE-61C7D3166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FD7CF-19EA-4B6B-8B97-09E693C61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FC374-C3CD-427A-222C-0EC73770B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0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72163-C187-5A07-964D-1847598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8C250-D7BC-994B-D50C-0470229C6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AAF0B-4E3C-E742-063B-38B3E02D1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C8431-4BCD-A9CD-5DAC-9D9ADD1CA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01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5C763-38CB-0A41-203E-81ECA9CF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72B1A-13B5-E8CD-6A86-D137DBB0D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76956-53B0-CFC8-7FC8-A37788BEE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this page, the HTML (2700 lines long!) defines the page we see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01CB-3E56-BCB9-2C2F-5D8A8E6CC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2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CFAB-6CBE-83D5-C3AF-B65A544A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6F62F-65E3-6B50-E994-F6297454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A35C5-76EC-E257-14DF-C6DD207EA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this page, the HTML (2700 lines long!) defines the page we see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0D840-274B-7426-98DC-E6A5B1649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90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63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75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00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50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507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651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885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58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201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96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288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455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484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726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595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30/10/2024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56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81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30/10/2024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616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445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247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1041D2DD-F029-4FB0-BB12-3B6037A6356B}" type="datetimeFigureOut">
              <a:rPr lang="en-GB" smtClean="0"/>
              <a:pPr/>
              <a:t>30/10/2024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ircular Std Book Italic" panose="020B0604020101020102" pitchFamily="34" charset="77"/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9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 Std Book Italic" panose="020B0604020101020102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33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on-ubbcluj-ro.zoom.us/j/6046198895" TargetMode="External"/><Relationship Id="rId2" Type="http://schemas.openxmlformats.org/officeDocument/2006/relationships/hyperlink" Target="https://lse.zoom.us/j/869698210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ropbox.com/scl/fi/0z74by2id731mcwssykon/portfolioTasks2024.pdf?rlkey=02z0jw8jxr9rh94qlgi4ywwd3&amp;st=wz8tgdd5&amp;dl=0" TargetMode="External"/><Relationship Id="rId4" Type="http://schemas.openxmlformats.org/officeDocument/2006/relationships/hyperlink" Target="https://lse.zoom.us/j/793026915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google.com/spreadsheets/d/1LkAxdFIolQU7MfsUCGJdt4nqktMkjXjupdtGLlrlFIs/edit#gid=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deconomist.github.io/datascience202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598DC-E360-CAE4-5EC9-64433C43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D8B0D-4C6C-0F7C-D875-FD71117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0A412E-9563-036B-053D-D64B3929FAB3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Data, so far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Sources we’ve seen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ABE244-B05D-A49C-8B3D-7629B73D46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9270" y="1683834"/>
            <a:ext cx="2377108" cy="3490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565D7F-A289-2D30-BCBD-7D0D8B1386CB}"/>
              </a:ext>
            </a:extLst>
          </p:cNvPr>
          <p:cNvSpPr txBox="1"/>
          <p:nvPr/>
        </p:nvSpPr>
        <p:spPr>
          <a:xfrm>
            <a:off x="2415252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Structured Files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 Excel, CSV, JSON)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C8171-F0EA-2804-10E7-EAFB17B463E0}"/>
              </a:ext>
            </a:extLst>
          </p:cNvPr>
          <p:cNvSpPr txBox="1"/>
          <p:nvPr/>
        </p:nvSpPr>
        <p:spPr>
          <a:xfrm>
            <a:off x="2365072" y="5727844"/>
            <a:ext cx="7058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But what do we do when the data we want isn’t available?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BC8E46-DE66-D15F-1CBD-5B78FE42A452}"/>
              </a:ext>
            </a:extLst>
          </p:cNvPr>
          <p:cNvGrpSpPr/>
          <p:nvPr/>
        </p:nvGrpSpPr>
        <p:grpSpPr>
          <a:xfrm>
            <a:off x="7327851" y="1806079"/>
            <a:ext cx="2095554" cy="3245839"/>
            <a:chOff x="2376222" y="1600256"/>
            <a:chExt cx="2095554" cy="324583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DA42A6-AA99-EAA0-D5AF-12FB639B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6222" y="1600256"/>
              <a:ext cx="2095554" cy="11875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A5BF18-E8E4-47FC-7CB0-5E7DC42BE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6222" y="2787806"/>
              <a:ext cx="2095417" cy="9691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250E06-8E9C-2FDD-7F29-0219CCACD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7781"/>
            <a:stretch/>
          </p:blipFill>
          <p:spPr>
            <a:xfrm>
              <a:off x="2376222" y="3756984"/>
              <a:ext cx="2095417" cy="108911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82EED2-1C80-0FA6-C447-49C21B84E442}"/>
              </a:ext>
            </a:extLst>
          </p:cNvPr>
          <p:cNvSpPr txBox="1"/>
          <p:nvPr/>
        </p:nvSpPr>
        <p:spPr>
          <a:xfrm>
            <a:off x="7327851" y="5035665"/>
            <a:ext cx="209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APIs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 ONS, ECO, FRED)</a:t>
            </a:r>
          </a:p>
        </p:txBody>
      </p:sp>
    </p:spTree>
    <p:extLst>
      <p:ext uri="{BB962C8B-B14F-4D97-AF65-F5344CB8AC3E}">
        <p14:creationId xmlns:p14="http://schemas.microsoft.com/office/powerpoint/2010/main" val="428310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7A0C4-1C7A-8DDB-60C4-2B37D166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89BDD-61C8-3326-67A5-F52EBD61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3C3ED0-6BF8-5766-2F63-EC1E607F44FC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Data, so far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What if we want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EE637-7BB7-FA05-CA3D-205C278D47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262" y="2112923"/>
            <a:ext cx="3341982" cy="3785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2F12C-82A6-2678-D62A-44765BD6CDBC}"/>
              </a:ext>
            </a:extLst>
          </p:cNvPr>
          <p:cNvSpPr txBox="1"/>
          <p:nvPr/>
        </p:nvSpPr>
        <p:spPr>
          <a:xfrm>
            <a:off x="1274262" y="5863750"/>
            <a:ext cx="326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Data from Wikipedia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22A54-F94A-736F-8536-E960B60AC2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590" y="2117240"/>
            <a:ext cx="3079147" cy="3792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A8883-5BEE-4C70-421B-C55DA563EE1D}"/>
              </a:ext>
            </a:extLst>
          </p:cNvPr>
          <p:cNvSpPr txBox="1"/>
          <p:nvPr/>
        </p:nvSpPr>
        <p:spPr>
          <a:xfrm>
            <a:off x="4678524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News and Media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B2AAF-534D-3AB8-BD6C-A03726C0BF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524" y="2111714"/>
            <a:ext cx="3216066" cy="3833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46DB8-D86C-D65D-CB9A-DEA33220FC1E}"/>
              </a:ext>
            </a:extLst>
          </p:cNvPr>
          <p:cNvSpPr txBox="1"/>
          <p:nvPr/>
        </p:nvSpPr>
        <p:spPr>
          <a:xfrm>
            <a:off x="7894590" y="5909759"/>
            <a:ext cx="294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Prices from Supermarkets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19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A7A7E-1436-AD94-7076-6615042A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31862-67BF-95C4-4FCF-73AD3787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BDFB2E-034D-3E44-6778-B4BC2F57D14C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Scraping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What if we want.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0CAE22-B274-1F8A-74FF-C9655B3A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762224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The </a:t>
            </a:r>
            <a:r>
              <a:rPr lang="en-GB" sz="2400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automated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extraction of data from websites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Scraping the HTML source. </a:t>
            </a:r>
            <a:r>
              <a:rPr lang="en-GB" sz="2400" dirty="0">
                <a:solidFill>
                  <a:srgbClr val="20CDB8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Easy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</a:t>
            </a:r>
            <a:r>
              <a:rPr lang="en-GB" sz="24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Automated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Scraping static HTML pages.</a:t>
            </a:r>
          </a:p>
          <a:p>
            <a:pPr lvl="1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A bit more </a:t>
            </a:r>
            <a:r>
              <a:rPr lang="en-GB" sz="2000" dirty="0">
                <a:solidFill>
                  <a:srgbClr val="20CDB8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difficult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</a:t>
            </a:r>
            <a:r>
              <a:rPr lang="en-GB" sz="20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Can be automated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CAPTCHA. Impersonating a </a:t>
            </a:r>
            <a:r>
              <a:rPr lang="en-GB" sz="20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human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user. Zombie browser.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Scraping HTML pages generated on-the-fly with JavaScript.</a:t>
            </a:r>
          </a:p>
          <a:p>
            <a:pPr lvl="1">
              <a:lnSpc>
                <a:spcPct val="150000"/>
              </a:lnSpc>
            </a:pPr>
            <a:r>
              <a:rPr lang="en-GB" sz="2000" dirty="0">
                <a:solidFill>
                  <a:srgbClr val="20CDB8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Hard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. Only </a:t>
            </a:r>
            <a:r>
              <a:rPr lang="en-GB" sz="2000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zombie browser </a:t>
            </a: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works, and only in some cases.</a:t>
            </a:r>
            <a:endParaRPr lang="en-GB" sz="2000" dirty="0">
              <a:solidFill>
                <a:srgbClr val="F4C245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6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DA3F1-FB84-6648-980F-20E2B98B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ACB1E-D685-A191-4C1E-60416A0F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E62D5F-EFF0-10A4-C907-93274807AB43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Parsing HTML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Plan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AED28-01EF-2CC9-B066-D3B60D9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7" y="2438217"/>
            <a:ext cx="4649643" cy="2314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7D3D21-AE98-A0BF-07B2-3830038F1A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03695"/>
            <a:ext cx="4201391" cy="2783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86E9A-7A6A-CDFC-A82F-BB470065A754}"/>
              </a:ext>
            </a:extLst>
          </p:cNvPr>
          <p:cNvSpPr txBox="1"/>
          <p:nvPr/>
        </p:nvSpPr>
        <p:spPr>
          <a:xfrm>
            <a:off x="6688281" y="4986813"/>
            <a:ext cx="4333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Now we’ll learn to read HTML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F74F0-FB99-60FE-C4B1-D113C999ADF5}"/>
              </a:ext>
            </a:extLst>
          </p:cNvPr>
          <p:cNvSpPr txBox="1"/>
          <p:nvPr/>
        </p:nvSpPr>
        <p:spPr>
          <a:xfrm>
            <a:off x="72736" y="2034418"/>
            <a:ext cx="4649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77"/>
              </a:rPr>
              <a:t>We started the course by writing HTML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9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AB135-79DC-2E23-7C97-79A1A824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723CD-357C-1A81-9A68-92BFE717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B675F2-1B22-FCB9-A7E9-F1EB8FD528B2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Using inspect-element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Searching HTML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09DEB90E-D3E8-77E3-C532-4E438AEFBC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33" y="2015885"/>
            <a:ext cx="3600316" cy="35329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ADC92C-80BC-820A-A733-2FC622611C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749" y="1896813"/>
            <a:ext cx="4255855" cy="386164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D8A06E-4B98-2B75-6A2F-A8F5D0AF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432168"/>
            <a:ext cx="11445948" cy="47003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Our most important tool is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‘inspect-element’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4C245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In Chrome, Right-click or Ctrl. Click and select ‘Inspect’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84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04911-66F4-64B3-86A8-F2C5C23F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5B548-599B-DFE3-5AFC-B62BE9F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208AC2-E3F3-4137-020B-CE2913E647D2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Parsing HTML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Searching HTML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911DC3-A32C-9DEC-3230-074BB955A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(Almost) all the data displayed on websites is found in the HTML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 can </a:t>
            </a:r>
            <a:r>
              <a:rPr lang="en-GB" dirty="0">
                <a:solidFill>
                  <a:srgbClr val="36B7B4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extract 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data by searching the HTML</a:t>
            </a:r>
            <a:endParaRPr lang="en-GB" dirty="0">
              <a:solidFill>
                <a:srgbClr val="36B7B4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Everything is defined in the HTML, we just have to find it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8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CEC2A-5141-C9BD-81B8-96A2274A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9C80A-7C38-3EE3-790D-586C7BCA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5A8EDA-4F85-6D07-3081-25C010F3518B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Overview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HTML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0827A3-71DB-0E71-B83D-77E585DC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Determine how data is defined in HTML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(inspect element)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Parse the HTML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(Beautiful Soup)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Clean the data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(Pandas)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Visualise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(Vega-Lite)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3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510E2-F8EA-A939-9700-5027E81E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16F59-B9FE-BFB9-3BFE-313F8137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7C26BB-5322-0B41-398C-6EB74F47506E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Scraping example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ECO website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C74C-0E90-5D28-9203-C4D76AB33F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51" y="3418466"/>
            <a:ext cx="3690543" cy="27316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BB7828-CEF8-8CFC-B9ED-83A8F5889C7F}"/>
              </a:ext>
            </a:extLst>
          </p:cNvPr>
          <p:cNvGrpSpPr/>
          <p:nvPr/>
        </p:nvGrpSpPr>
        <p:grpSpPr>
          <a:xfrm>
            <a:off x="5675227" y="3390372"/>
            <a:ext cx="4730662" cy="2759707"/>
            <a:chOff x="813296" y="2542698"/>
            <a:chExt cx="4730662" cy="2759707"/>
          </a:xfrm>
        </p:grpSpPr>
        <p:pic>
          <p:nvPicPr>
            <p:cNvPr id="4" name="Picture 3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A13F63D6-D2ED-20B4-D920-465E7864F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2512"/>
            <a:stretch/>
          </p:blipFill>
          <p:spPr>
            <a:xfrm>
              <a:off x="813296" y="2542698"/>
              <a:ext cx="4728860" cy="217229"/>
            </a:xfrm>
            <a:prstGeom prst="rect">
              <a:avLst/>
            </a:prstGeom>
          </p:spPr>
        </p:pic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820B0001-CD50-1A62-3EE5-BECD29733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394"/>
            <a:stretch/>
          </p:blipFill>
          <p:spPr>
            <a:xfrm>
              <a:off x="813296" y="2759927"/>
              <a:ext cx="4730662" cy="2542478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38AF2EE7-9ADF-2E02-B03B-CE42EA9CFC62}"/>
              </a:ext>
            </a:extLst>
          </p:cNvPr>
          <p:cNvSpPr/>
          <p:nvPr/>
        </p:nvSpPr>
        <p:spPr>
          <a:xfrm>
            <a:off x="4784174" y="4547430"/>
            <a:ext cx="669073" cy="331410"/>
          </a:xfrm>
          <a:prstGeom prst="rightArrow">
            <a:avLst/>
          </a:prstGeom>
          <a:solidFill>
            <a:srgbClr val="36B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3821B7-0ECC-98B3-917E-9A9EC7AB7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793423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For example, we can scrape ECO headlines and tag-lines by ‘parsing’ the HTML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5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6EDDC-5E01-875B-6AE3-58E3BDED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E9D6D4-6A33-29DF-A494-CBA33810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AA82D9-312F-9030-0F04-E54AABAF01FE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Scraping example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Using inspect-element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FBAAE-88BC-3833-EF7E-0F56165F8C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15" y="2617748"/>
            <a:ext cx="7772400" cy="31000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595068-2DFE-D3F6-CCE1-058F2033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8C1848-FA58-72FE-755A-C07A2A069158}"/>
              </a:ext>
            </a:extLst>
          </p:cNvPr>
          <p:cNvSpPr txBox="1">
            <a:spLocks/>
          </p:cNvSpPr>
          <p:nvPr/>
        </p:nvSpPr>
        <p:spPr>
          <a:xfrm>
            <a:off x="584127" y="1817576"/>
            <a:ext cx="11445948" cy="4700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 determine how the target data is defined using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‘inspect-element’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4C245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 see titles have a class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“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home_blocks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-item-title”</a:t>
            </a:r>
          </a:p>
        </p:txBody>
      </p:sp>
    </p:spTree>
    <p:extLst>
      <p:ext uri="{BB962C8B-B14F-4D97-AF65-F5344CB8AC3E}">
        <p14:creationId xmlns:p14="http://schemas.microsoft.com/office/powerpoint/2010/main" val="382194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97C4F-E812-16AB-59FF-62FE4C4D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7456AC-F44B-A581-0891-2A04691C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0FCAE-95D1-470F-BBF3-A7303B6FB2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3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63A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C75AC2-F8C5-7998-B4E3-D9B33B03CB46}"/>
              </a:ext>
            </a:extLst>
          </p:cNvPr>
          <p:cNvSpPr txBox="1">
            <a:spLocks/>
          </p:cNvSpPr>
          <p:nvPr/>
        </p:nvSpPr>
        <p:spPr>
          <a:xfrm>
            <a:off x="390829" y="178130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Scraping example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4C24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77"/>
              </a:rPr>
              <a:t>Parse the HTML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Circular Std Book Italic" panose="020B0604020101020102" pitchFamily="34" charset="7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00C5B4-C685-6C7A-83F1-E7A0EFD6D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6" y="1817576"/>
            <a:ext cx="116078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We’ll use use a Python module, </a:t>
            </a:r>
            <a:r>
              <a:rPr lang="en-GB" dirty="0" err="1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, to interpret the HTML.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For example, we can look for every title by searching for: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class 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“</a:t>
            </a:r>
            <a:r>
              <a:rPr lang="en-GB" dirty="0" err="1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home_blocks</a:t>
            </a:r>
            <a:r>
              <a:rPr lang="en-GB" dirty="0">
                <a:solidFill>
                  <a:srgbClr val="F4C245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-item-title”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ircular Std Book Italic" panose="020B0604020101020102" pitchFamily="34" charset="0"/>
              </a:rPr>
              <a:t>with </a:t>
            </a:r>
          </a:p>
          <a:p>
            <a:pPr marL="0" indent="0" algn="ctr">
              <a:buNone/>
            </a:pP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soup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find_all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class_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home__blocks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-item-title"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4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014" y="313633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 Science</a:t>
            </a:r>
            <a: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7</a:t>
            </a:r>
            <a:r>
              <a:rPr lang="en-GB" sz="40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r>
              <a:rPr lang="en-GB" sz="40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Seminar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58" y="269966"/>
            <a:ext cx="4147342" cy="65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Learn more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2D3D8-CB34-FD58-D663-479EB963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817576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In this session we have tried basic data scraping with </a:t>
            </a:r>
            <a:r>
              <a:rPr lang="en-GB" dirty="0" err="1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BeautifulSoup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There’s still much more to learn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Choose your own projects (how can you make your job easier?)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Try bigger projects (scrape 100 pages, not just 1)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Try advanced tools (e.g. 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Selenium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8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672313-A577-1EBA-7FB8-CCD14CB1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5893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Practical</a:t>
            </a:r>
            <a:r>
              <a:rPr lang="en-GB" dirty="0">
                <a:solidFill>
                  <a:srgbClr val="FFC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E2E3C-7336-14DB-845E-D3B5E1DC2654}"/>
              </a:ext>
            </a:extLst>
          </p:cNvPr>
          <p:cNvSpPr txBox="1">
            <a:spLocks/>
          </p:cNvSpPr>
          <p:nvPr/>
        </p:nvSpPr>
        <p:spPr>
          <a:xfrm>
            <a:off x="838200" y="3343763"/>
            <a:ext cx="10515600" cy="2244237"/>
          </a:xfrm>
          <a:prstGeom prst="rect">
            <a:avLst/>
          </a:prstGeom>
          <a:solidFill>
            <a:srgbClr val="122B3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1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Part 1: Scraping Basics</a:t>
            </a:r>
            <a:r>
              <a:rPr lang="en-GB" sz="2400" dirty="0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.</a:t>
            </a:r>
            <a:br>
              <a:rPr lang="en-GB" sz="3200" dirty="0">
                <a:solidFill>
                  <a:srgbClr val="0063AF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</a:br>
            <a:r>
              <a:rPr lang="en-GB" sz="2400" dirty="0" err="1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shorturl.at</a:t>
            </a:r>
            <a:r>
              <a:rPr lang="en-GB" sz="2400" dirty="0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/</a:t>
            </a:r>
            <a:r>
              <a:rPr lang="en-GB" sz="2400" dirty="0" err="1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wfOXy</a:t>
            </a:r>
            <a:endParaRPr lang="en-GB" sz="2400" dirty="0">
              <a:solidFill>
                <a:schemeClr val="bg1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  <a:p>
            <a:endParaRPr lang="en-GB" sz="2400" dirty="0">
              <a:solidFill>
                <a:schemeClr val="bg1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  <a:p>
            <a:r>
              <a:rPr lang="en-GB" sz="2400" dirty="0">
                <a:solidFill>
                  <a:schemeClr val="bg1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Part 2: Scraping ECO</a:t>
            </a:r>
            <a:r>
              <a:rPr lang="en-GB" sz="2400" dirty="0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.</a:t>
            </a:r>
            <a:br>
              <a:rPr lang="en-GB" sz="3200" dirty="0">
                <a:solidFill>
                  <a:srgbClr val="0063AF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</a:br>
            <a:r>
              <a:rPr lang="en-GB" sz="2400" dirty="0" err="1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shorturl.at</a:t>
            </a:r>
            <a:r>
              <a:rPr lang="en-GB" sz="2400" dirty="0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/</a:t>
            </a:r>
            <a:r>
              <a:rPr lang="en-GB" sz="2400" dirty="0" err="1">
                <a:solidFill>
                  <a:srgbClr val="FFC000"/>
                </a:solidFill>
                <a:latin typeface="Circular Std Book Italic" panose="020B0604020101020102" pitchFamily="34" charset="77"/>
                <a:cs typeface="Circular Std Book Italic" panose="020B0604020101020102" pitchFamily="34" charset="77"/>
              </a:rPr>
              <a:t>tWMGY</a:t>
            </a:r>
            <a:endParaRPr lang="en-GB" sz="3200" dirty="0">
              <a:solidFill>
                <a:srgbClr val="FFC000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44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7</a:t>
            </a:r>
            <a:r>
              <a:rPr lang="en-GB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Reminders</a:t>
            </a:r>
            <a:endParaRPr lang="en-GB" dirty="0">
              <a:solidFill>
                <a:srgbClr val="F4C245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3" y="1509884"/>
            <a:ext cx="114459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36B7B4"/>
                </a:solidFill>
                <a:latin typeface="Circular Std Book Italic"/>
                <a:cs typeface="Circular Std Book Italic" panose="020B0604020101020102" pitchFamily="34" charset="0"/>
              </a:rPr>
              <a:t>Reminder: Office hours</a:t>
            </a:r>
            <a:r>
              <a:rPr lang="en-GB" dirty="0">
                <a:solidFill>
                  <a:srgbClr val="36B7B4"/>
                </a:solidFill>
                <a:latin typeface="Circular Std Book Italic"/>
                <a:cs typeface="Circular Std Book Italic" panose="020B0604020101020102" pitchFamily="34" charset="0"/>
              </a:rPr>
              <a:t>.</a:t>
            </a: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RD: 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Tues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, 14:00-15:00 (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Room 2E1, Priory House, 8 Woodland Road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)</a:t>
            </a:r>
          </a:p>
          <a:p>
            <a:pPr marL="895350" indent="-266700"/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JH: Thu, 10:00-11:00 (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  <a:hlinkClick r:id="rId2"/>
              </a:rPr>
              <a:t>online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)</a:t>
            </a:r>
          </a:p>
          <a:p>
            <a:pPr marL="895350" indent="-266700"/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DC: Thu, 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11:00-12:00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 (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  <a:hlinkClick r:id="rId3"/>
              </a:rPr>
              <a:t>online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)</a:t>
            </a:r>
          </a:p>
          <a:p>
            <a:pPr marL="895350" indent="-266700"/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FM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: 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Friday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, 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13:30-14:30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 (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  <a:hlinkClick r:id="rId4"/>
              </a:rPr>
              <a:t>online</a:t>
            </a:r>
            <a:r>
              <a:rPr lang="en-GB" b="0" i="0" dirty="0">
                <a:solidFill>
                  <a:srgbClr val="EBE5E5"/>
                </a:solidFill>
                <a:effectLst/>
                <a:latin typeface="Circular Std Book Italic"/>
                <a:cs typeface="Circular Std Book Italic" panose="020B0604020101020102" pitchFamily="34" charset="0"/>
              </a:rPr>
              <a:t>)</a:t>
            </a:r>
          </a:p>
          <a:p>
            <a:pPr marL="895350" indent="-266700"/>
            <a:endParaRPr lang="en-GB" b="0" i="0" dirty="0">
              <a:solidFill>
                <a:srgbClr val="EBE5E5"/>
              </a:solidFill>
              <a:effectLst/>
              <a:latin typeface="Circular Std Book Italic"/>
              <a:cs typeface="Circular Std Book Italic" panose="020B0604020101020102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36B7B4"/>
                </a:solidFill>
                <a:latin typeface="Circular Std Book Italic"/>
                <a:cs typeface="Circular Std Book Italic" panose="020B0604020101020102" pitchFamily="34" charset="0"/>
              </a:rPr>
              <a:t>Reminder: Portfolio tasks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These are set each week and make up 20% of your grade. They can be found in the course </a:t>
            </a:r>
            <a:r>
              <a:rPr lang="en-GB" dirty="0" err="1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DropBox</a:t>
            </a:r>
            <a:r>
              <a:rPr lang="en-GB" dirty="0">
                <a:solidFill>
                  <a:srgbClr val="EBE5E5"/>
                </a:solidFill>
                <a:latin typeface="Circular Std Book Italic"/>
                <a:cs typeface="Circular Std Book Italic" panose="020B0604020101020102" pitchFamily="34" charset="0"/>
              </a:rPr>
              <a:t>. The file is </a:t>
            </a:r>
            <a:r>
              <a:rPr lang="en-GB" b="1" dirty="0">
                <a:solidFill>
                  <a:srgbClr val="36B7B4"/>
                </a:solidFill>
                <a:latin typeface="Circular Std Book Italic"/>
                <a:cs typeface="Circular Std Book Italic" panose="020B0604020101020102" pitchFamily="34" charset="0"/>
                <a:hlinkClick r:id="rId5"/>
              </a:rPr>
              <a:t>here</a:t>
            </a:r>
            <a:endParaRPr lang="en-GB" dirty="0">
              <a:solidFill>
                <a:schemeClr val="bg1"/>
              </a:solidFill>
              <a:latin typeface="Circular Std Book Italic"/>
              <a:cs typeface="Circular Std Book Italic" panose="020B0604020101020102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Week 7</a:t>
            </a:r>
            <a:r>
              <a:rPr lang="en-GB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Reminders</a:t>
            </a:r>
            <a:endParaRPr lang="en-GB" dirty="0">
              <a:solidFill>
                <a:srgbClr val="F4C245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3" y="1509884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Reminder: Class Google Sheet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895350" indent="-266700" algn="l">
              <a:buFont typeface="Arial" panose="020B0604020202020204" pitchFamily="34" charset="0"/>
              <a:buChar char="•"/>
            </a:pPr>
            <a:r>
              <a:rPr lang="nn-NO" b="0" i="0" dirty="0">
                <a:solidFill>
                  <a:srgbClr val="EBE5E5"/>
                </a:solidFill>
                <a:effectLst/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Please add your name, student ID, GitHub account details to the class spreadsheet. This is </a:t>
            </a:r>
            <a:r>
              <a:rPr lang="nn-NO" b="0" i="0" dirty="0">
                <a:solidFill>
                  <a:srgbClr val="EBE5E5"/>
                </a:solidFill>
                <a:effectLst/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2"/>
              </a:rPr>
              <a:t>here</a:t>
            </a:r>
            <a:endParaRPr lang="nn-NO" dirty="0">
              <a:solidFill>
                <a:srgbClr val="EBE5E5"/>
              </a:solidFill>
              <a:latin typeface="Circular Std Book Italic"/>
              <a:cs typeface="Circular Std Book Italic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C718B-BDE2-4404-590E-1F67EB32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07" y="3528866"/>
            <a:ext cx="6065306" cy="2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349" y="129561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 Science </a:t>
            </a:r>
            <a:b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projects</a:t>
            </a:r>
            <a:r>
              <a:rPr lang="en-GB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/>
                <a:cs typeface="Circular Std Book Italic" panose="020B0604020101020102" pitchFamily="34" charset="0"/>
              </a:rPr>
              <a:t>Assessment</a:t>
            </a:r>
            <a:r>
              <a:rPr lang="en-GB" dirty="0">
                <a:solidFill>
                  <a:srgbClr val="0063AF"/>
                </a:solidFill>
                <a:latin typeface="Circular Std Book Italic"/>
                <a:cs typeface="Circular Std Book Italic" panose="020B0604020101020102" pitchFamily="34" charset="0"/>
              </a:rPr>
              <a:t>. </a:t>
            </a:r>
            <a:r>
              <a:rPr lang="en-GB" dirty="0">
                <a:solidFill>
                  <a:srgbClr val="F4C245"/>
                </a:solidFill>
                <a:latin typeface="Circular Std Book Italic"/>
                <a:cs typeface="Circular Std Book Italic" panose="020B0604020101020102" pitchFamily="34" charset="0"/>
              </a:rPr>
              <a:t>{Deadline: 6</a:t>
            </a:r>
            <a:r>
              <a:rPr lang="en-GB" baseline="30000" dirty="0">
                <a:solidFill>
                  <a:srgbClr val="F4C245"/>
                </a:solidFill>
                <a:latin typeface="Circular Std Book Italic"/>
                <a:cs typeface="Circular Std Book Italic" panose="020B0604020101020102" pitchFamily="34" charset="0"/>
              </a:rPr>
              <a:t>th</a:t>
            </a:r>
            <a:r>
              <a:rPr lang="en-GB" dirty="0">
                <a:solidFill>
                  <a:srgbClr val="F4C245"/>
                </a:solidFill>
                <a:latin typeface="Circular Std Book Italic"/>
                <a:cs typeface="Circular Std Book Italic" panose="020B0604020101020102" pitchFamily="34" charset="0"/>
              </a:rPr>
              <a:t> Dec 11am}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522767"/>
            <a:ext cx="11445948" cy="499515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Coursework.</a:t>
            </a:r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 The coursework consists of two parts. 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/>
                <a:cs typeface="Circular Std Book Italic" panose="020B0604020101020102" pitchFamily="34" charset="0"/>
              </a:rPr>
              <a:t>DS Portfolio (20%). </a:t>
            </a:r>
            <a:r>
              <a:rPr lang="en-GB" dirty="0">
                <a:solidFill>
                  <a:schemeClr val="bg1"/>
                </a:solidFill>
                <a:latin typeface="Circular Std Book Italic"/>
                <a:cs typeface="Circular Std Book Italic" panose="020B0604020101020102" pitchFamily="34" charset="0"/>
              </a:rPr>
              <a:t>In each of the first 10 weeks you learn the steps to produce charts, tables or visualisations. These are worth 20% of your grade. Each week is graded equally, i.e. 2%. These should be completed during the week. Note that the portfolio is </a:t>
            </a:r>
            <a:r>
              <a:rPr lang="en-GB" dirty="0">
                <a:solidFill>
                  <a:srgbClr val="FF0000"/>
                </a:solidFill>
                <a:latin typeface="Circular Std Book Italic"/>
                <a:cs typeface="Circular Std Book Italic" panose="020B0604020101020102" pitchFamily="34" charset="0"/>
              </a:rPr>
              <a:t>NOT</a:t>
            </a:r>
            <a:r>
              <a:rPr lang="en-GB" dirty="0">
                <a:solidFill>
                  <a:schemeClr val="bg1"/>
                </a:solidFill>
                <a:latin typeface="Circular Std Book Italic"/>
                <a:cs typeface="Circular Std Book Italic" panose="020B0604020101020102" pitchFamily="34" charset="0"/>
              </a:rPr>
              <a:t> the same as for 2022.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DS Project (80%). </a:t>
            </a:r>
          </a:p>
          <a:p>
            <a:pPr lvl="1">
              <a:lnSpc>
                <a:spcPct val="150000"/>
              </a:lnSpc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Between 3 and 8 charts. </a:t>
            </a: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E</a:t>
            </a: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mbedded in your site, hosted by GitHub pages.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FBFEFF"/>
                </a:solidFill>
                <a:latin typeface="Segoe UI" panose="020B0502040204020203" pitchFamily="34" charset="0"/>
              </a:rPr>
              <a:t>An accompanying write-up (also embedded on your page) discussing: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aims of your project;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the data you used, how you accessed it, including notes on automation/replication;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challenges in data cleaning and/or analysis, and the tools you used to overcome them; </a:t>
            </a:r>
          </a:p>
          <a:p>
            <a:pPr marL="1076325" lvl="1" indent="-447675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your conclusions.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0" i="0" dirty="0">
                <a:solidFill>
                  <a:srgbClr val="FBFEFF"/>
                </a:solidFill>
                <a:effectLst/>
                <a:latin typeface="Segoe UI" panose="020B0502040204020203" pitchFamily="34" charset="0"/>
              </a:rPr>
              <a:t>Each section must not exceed 200 words.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0" i="0" dirty="0">
              <a:solidFill>
                <a:srgbClr val="FBFEFF"/>
              </a:solidFill>
              <a:effectLst/>
              <a:latin typeface="Segoe UI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b="1" dirty="0">
              <a:solidFill>
                <a:srgbClr val="36B7B4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11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From the archive</a:t>
            </a:r>
            <a:r>
              <a:rPr lang="en-GB" dirty="0">
                <a:solidFill>
                  <a:srgbClr val="FFC00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dirty="0">
                <a:solidFill>
                  <a:srgbClr val="0063AF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the best projects from previous cohorts</a:t>
            </a:r>
            <a:endParaRPr lang="en-GB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C99A-6570-CDAE-4DA9-79FCDB07DBE8}"/>
              </a:ext>
            </a:extLst>
          </p:cNvPr>
          <p:cNvSpPr txBox="1"/>
          <p:nvPr/>
        </p:nvSpPr>
        <p:spPr>
          <a:xfrm>
            <a:off x="584127" y="1973654"/>
            <a:ext cx="946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Projects from last year can be found here:  </a:t>
            </a:r>
            <a:r>
              <a:rPr lang="en-GB" dirty="0">
                <a:solidFill>
                  <a:srgbClr val="00B0F0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  <a:hlinkClick r:id="rId2"/>
              </a:rPr>
              <a:t>https://rdeconomist.github.io/datascience2022</a:t>
            </a:r>
            <a:endParaRPr lang="en-GB" dirty="0">
              <a:solidFill>
                <a:srgbClr val="00B0F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endParaRPr lang="en-GB" dirty="0">
              <a:solidFill>
                <a:srgbClr val="00B0F0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9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1"/>
            <a:ext cx="10515600" cy="1121896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Marking criteria</a:t>
            </a:r>
            <a:r>
              <a:rPr lang="en-GB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1007596"/>
            <a:ext cx="11445948" cy="573610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Accessibility.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Hosted on a GitHub page – open data approach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Clear link to data and notes in code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Mobile first: site should be clear on a smartphone screen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Design.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Clarity of question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Choice of data sets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Empirical approach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Automation.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Use of APIs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Replicability of project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Impact.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Key takeaways from the project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Interactivity of the data	</a:t>
            </a:r>
            <a:endParaRPr lang="en-GB" sz="1400" b="1" dirty="0">
              <a:solidFill>
                <a:prstClr val="white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Description.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Clarity of write up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Logical steps from data to conclusions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prstClr val="white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Does the project stimulate further work?</a:t>
            </a:r>
          </a:p>
          <a:p>
            <a:pPr lvl="1">
              <a:lnSpc>
                <a:spcPct val="100000"/>
              </a:lnSpc>
            </a:pPr>
            <a:endParaRPr lang="en-GB" sz="1400" dirty="0">
              <a:solidFill>
                <a:prstClr val="white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GB" sz="16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lvl="1">
              <a:lnSpc>
                <a:spcPct val="100000"/>
              </a:lnSpc>
            </a:pPr>
            <a:endParaRPr lang="en-GB" sz="16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chemeClr val="bg1"/>
              </a:solidFill>
              <a:latin typeface="Circular Std Book Italic" panose="020B0604020101020102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9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A5016-52CF-F83F-DA10-A689B8258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EDB18E-E4C9-B77B-79C8-29A629C9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5" y="22492"/>
            <a:ext cx="4508665" cy="6828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D4EA9-F69D-2B60-C42E-A4E078E2A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38" y="1562368"/>
            <a:ext cx="9658174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chemeClr val="bg1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Data gathering - scraping</a:t>
            </a:r>
            <a:r>
              <a:rPr lang="en-GB" sz="5400" dirty="0">
                <a:solidFill>
                  <a:srgbClr val="F4C245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  <a:t>.</a:t>
            </a:r>
            <a:br>
              <a:rPr lang="en-GB" sz="5400" dirty="0">
                <a:solidFill>
                  <a:srgbClr val="36B7B4"/>
                </a:solidFill>
                <a:latin typeface="Circular Std Book Italic" panose="020B0604020101020102" pitchFamily="34" charset="0"/>
                <a:cs typeface="Circular Std Book Italic" panose="020B0604020101020102" pitchFamily="34" charset="0"/>
              </a:rPr>
            </a:br>
            <a:r>
              <a:rPr lang="en-GB" sz="2800" dirty="0">
                <a:solidFill>
                  <a:srgbClr val="36B7B4"/>
                </a:solidFill>
                <a:latin typeface="Circular Std Book Italic" panose="020B0604020101020102" pitchFamily="34" charset="77"/>
                <a:ea typeface="+mn-ea"/>
                <a:cs typeface="Circular Std Book Italic" panose="020B0604020101020102" pitchFamily="34" charset="0"/>
              </a:rPr>
              <a:t>How to build your own tool if there is no API.</a:t>
            </a:r>
            <a:endParaRPr lang="en-GB" dirty="0">
              <a:solidFill>
                <a:srgbClr val="36B7B4"/>
              </a:solidFill>
              <a:latin typeface="Circular Std Book Italic" panose="020B0604020101020102" pitchFamily="34" charset="77"/>
              <a:cs typeface="Circular Std Book Italic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81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973</Words>
  <Application>Microsoft Macintosh PowerPoint</Application>
  <PresentationFormat>Widescreen</PresentationFormat>
  <Paragraphs>166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Circular Std Book Italic</vt:lpstr>
      <vt:lpstr>Menlo</vt:lpstr>
      <vt:lpstr>Roboto</vt:lpstr>
      <vt:lpstr>Segoe UI</vt:lpstr>
      <vt:lpstr>Times New Roman</vt:lpstr>
      <vt:lpstr>Office Theme</vt:lpstr>
      <vt:lpstr>1_Office Theme</vt:lpstr>
      <vt:lpstr>3_Office Theme</vt:lpstr>
      <vt:lpstr>PowerPoint Presentation</vt:lpstr>
      <vt:lpstr>Data Science.  Week 7. Seminar </vt:lpstr>
      <vt:lpstr>Week 7. Reminders</vt:lpstr>
      <vt:lpstr>Week 7. Reminders</vt:lpstr>
      <vt:lpstr>Data Science  projects.</vt:lpstr>
      <vt:lpstr>Assessment. {Deadline: 6th Dec 11am}</vt:lpstr>
      <vt:lpstr>From the archive. Some of the best projects from previous cohorts</vt:lpstr>
      <vt:lpstr>Marking criteria. </vt:lpstr>
      <vt:lpstr>Data gathering - scraping. How to build your own tool if there is no API.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</vt:lpstr>
      <vt:lpstr>Practical. Web scraping.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Hellings,JI</cp:lastModifiedBy>
  <cp:revision>100</cp:revision>
  <dcterms:created xsi:type="dcterms:W3CDTF">2021-07-20T09:12:48Z</dcterms:created>
  <dcterms:modified xsi:type="dcterms:W3CDTF">2024-10-30T11:09:15Z</dcterms:modified>
</cp:coreProperties>
</file>